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6"/>
  </p:sldMasterIdLst>
  <p:notesMasterIdLst>
    <p:notesMasterId r:id="rId21"/>
  </p:notesMasterIdLst>
  <p:sldIdLst>
    <p:sldId id="284" r:id="rId7"/>
    <p:sldId id="285" r:id="rId8"/>
    <p:sldId id="405" r:id="rId9"/>
    <p:sldId id="406" r:id="rId10"/>
    <p:sldId id="407" r:id="rId11"/>
    <p:sldId id="472" r:id="rId12"/>
    <p:sldId id="473" r:id="rId13"/>
    <p:sldId id="475" r:id="rId14"/>
    <p:sldId id="404" r:id="rId15"/>
    <p:sldId id="476" r:id="rId16"/>
    <p:sldId id="474" r:id="rId17"/>
    <p:sldId id="477" r:id="rId18"/>
    <p:sldId id="478" r:id="rId19"/>
    <p:sldId id="479" r:id="rId20"/>
  </p:sldIdLst>
  <p:sldSz cx="9144000" cy="6858000" type="screen4x3"/>
  <p:notesSz cx="6858000" cy="9144000"/>
  <p:custDataLst>
    <p:tags r:id="rId22"/>
  </p:custDataLst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F841B55A-0ADC-43EF-AFAF-0881B7FFA894}">
          <p14:sldIdLst>
            <p14:sldId id="284"/>
            <p14:sldId id="285"/>
            <p14:sldId id="405"/>
          </p14:sldIdLst>
        </p14:section>
        <p14:section name="Sección sin título" id="{A56D7D01-5313-40D2-A176-57F6430F3AD8}">
          <p14:sldIdLst>
            <p14:sldId id="406"/>
            <p14:sldId id="407"/>
            <p14:sldId id="472"/>
            <p14:sldId id="473"/>
            <p14:sldId id="475"/>
            <p14:sldId id="404"/>
            <p14:sldId id="476"/>
            <p14:sldId id="474"/>
            <p14:sldId id="477"/>
            <p14:sldId id="478"/>
            <p14:sldId id="4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A444A6-7D49-DCE4-A016-C088C02CEB9B}" v="151" dt="2026-03-10T15:14:54.357"/>
    <p1510:client id="{A36EA1C5-B94E-4C12-B171-9785971A9C2D}" v="145" dt="2026-03-10T15:01:29.9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gs" Target="tags/tag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8A71C-59E9-7941-B6A9-C9E7C2ADF6D6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26760A-157E-9540-B611-4BB48CE45A3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7685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26760A-157E-9540-B611-4BB48CE45A38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43693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7" name="Imagen 6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B392A322-0E6A-1449-9A47-553C46D163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75" y="0"/>
            <a:ext cx="9137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83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38CE38-F679-1144-BD85-6A11AFDE7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9DF5607-3D42-6649-B94E-4E8EA114D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37E43A7-AA55-E644-8B49-F938CAEC5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92296A0-A3B5-5646-B9D2-EA91D54AA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7251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95637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968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3543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576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2936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52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52746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Arrastre la imagen al marcador de posición o haga clic en el icono para agregar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89997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8623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93E7-591C-F848-9A69-C635F69D5CE6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42533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 para editar 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693E7-591C-F848-9A69-C635F69D5CE6}" type="datetimeFigureOut">
              <a:rPr lang="es-ES_tradnl" smtClean="0"/>
              <a:t>10/03/2026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C57B0-E1D7-EF47-BB7B-0048D25DFB7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45805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 de texto 2">
            <a:extLst>
              <a:ext uri="{FF2B5EF4-FFF2-40B4-BE49-F238E27FC236}">
                <a16:creationId xmlns:a16="http://schemas.microsoft.com/office/drawing/2014/main" id="{C554815C-89AA-4347-A707-C40CB9962EA5}"/>
              </a:ext>
            </a:extLst>
          </p:cNvPr>
          <p:cNvSpPr txBox="1"/>
          <p:nvPr/>
        </p:nvSpPr>
        <p:spPr>
          <a:xfrm>
            <a:off x="3596640" y="3085339"/>
            <a:ext cx="5090160" cy="12047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2500" b="1" dirty="0">
                <a:solidFill>
                  <a:srgbClr val="0A1A56"/>
                </a:solidFill>
                <a:latin typeface="Fira Sans" panose="020B0503050000020004" pitchFamily="34" charset="0"/>
                <a:ea typeface="Fira Sans" panose="020B0503050000020004" pitchFamily="34" charset="0"/>
                <a:cs typeface="Times New Roman" panose="02020603050405020304" pitchFamily="18" charset="0"/>
              </a:rPr>
              <a:t>PROCESO ELECTORAL </a:t>
            </a:r>
          </a:p>
          <a:p>
            <a:pPr algn="ctr"/>
            <a:r>
              <a:rPr lang="es-ES" sz="2500" b="1" dirty="0">
                <a:solidFill>
                  <a:srgbClr val="0A1A56"/>
                </a:solidFill>
                <a:effectLst/>
                <a:latin typeface="Fira Sans" panose="020B0503050000020004" pitchFamily="34" charset="0"/>
                <a:ea typeface="Fira Sans" panose="020B0503050000020004" pitchFamily="34" charset="0"/>
                <a:cs typeface="Times New Roman" panose="02020603050405020304" pitchFamily="18" charset="0"/>
              </a:rPr>
              <a:t>Cuerpos Colegiados </a:t>
            </a:r>
          </a:p>
          <a:p>
            <a:pPr algn="ctr"/>
            <a:r>
              <a:rPr lang="es-ES" sz="2500" b="1">
                <a:solidFill>
                  <a:srgbClr val="0A1A56"/>
                </a:solidFill>
                <a:latin typeface="Fira Sans"/>
                <a:ea typeface="Fira Sans" panose="020B0503050000020004" pitchFamily="34" charset="0"/>
                <a:cs typeface="Times New Roman"/>
              </a:rPr>
              <a:t>2026-2028</a:t>
            </a:r>
            <a:endParaRPr lang="es-419" sz="2000" dirty="0">
              <a:effectLst/>
              <a:latin typeface="Fira Sans" panose="020B0503050000020004" pitchFamily="34" charset="0"/>
              <a:ea typeface="Fira Sans" panose="020B05030500000200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 de texto 5">
            <a:extLst>
              <a:ext uri="{FF2B5EF4-FFF2-40B4-BE49-F238E27FC236}">
                <a16:creationId xmlns:a16="http://schemas.microsoft.com/office/drawing/2014/main" id="{17991C4F-811D-4B3F-B283-90CFBBFEEB8C}"/>
              </a:ext>
            </a:extLst>
          </p:cNvPr>
          <p:cNvSpPr txBox="1"/>
          <p:nvPr/>
        </p:nvSpPr>
        <p:spPr>
          <a:xfrm>
            <a:off x="3596640" y="4290068"/>
            <a:ext cx="4899660" cy="58477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dirty="0">
              <a:solidFill>
                <a:srgbClr val="0A1A56"/>
              </a:solidFill>
              <a:latin typeface="Fira Sans" panose="020B0503050000020004" pitchFamily="34" charset="0"/>
              <a:ea typeface="Fira Sans" panose="020B05030500000200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dirty="0">
                <a:solidFill>
                  <a:srgbClr val="0A1A56"/>
                </a:solidFill>
                <a:latin typeface="Fira Sans" panose="020B0503050000020004" pitchFamily="34" charset="0"/>
                <a:ea typeface="Fira Sans" panose="020B0503050000020004" pitchFamily="34" charset="0"/>
                <a:cs typeface="Times New Roman" panose="02020603050405020304" pitchFamily="18" charset="0"/>
              </a:rPr>
              <a:t>Fundación Universitaria Católica del Norte</a:t>
            </a:r>
            <a:endParaRPr lang="es-419" dirty="0">
              <a:effectLst/>
              <a:latin typeface="Fira Sans" panose="020B0503050000020004" pitchFamily="34" charset="0"/>
              <a:ea typeface="Fira Sans" panose="020B05030500000200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1416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 de texto 2">
            <a:extLst>
              <a:ext uri="{FF2B5EF4-FFF2-40B4-BE49-F238E27FC236}">
                <a16:creationId xmlns:a16="http://schemas.microsoft.com/office/drawing/2014/main" id="{77E17B8C-3A98-4625-8475-F883574ECE64}"/>
              </a:ext>
            </a:extLst>
          </p:cNvPr>
          <p:cNvSpPr txBox="1"/>
          <p:nvPr/>
        </p:nvSpPr>
        <p:spPr>
          <a:xfrm>
            <a:off x="628650" y="1626628"/>
            <a:ext cx="7146757" cy="602221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O" sz="3200" b="1" dirty="0">
                <a:solidFill>
                  <a:srgbClr val="0A1A56"/>
                </a:solidFill>
                <a:effectLst/>
                <a:latin typeface="Fira Sans ExtraBold" panose="020B0903050000020004" pitchFamily="34" charset="0"/>
                <a:ea typeface="Fira Sans ExtraBold" panose="020B0903050000020004" pitchFamily="34" charset="0"/>
                <a:cs typeface="Times New Roman" panose="02020603050405020304" pitchFamily="18" charset="0"/>
              </a:rPr>
              <a:t>Reseña</a:t>
            </a:r>
            <a:endParaRPr lang="es-419" sz="3200" dirty="0">
              <a:effectLst/>
              <a:latin typeface="Fira Sans ExtraBold" panose="020B0903050000020004" pitchFamily="34" charset="0"/>
              <a:ea typeface="Fira Sans ExtraBold" panose="020B09030500000200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12DA56-92A4-4CEE-B066-CE58C05BB681}"/>
              </a:ext>
            </a:extLst>
          </p:cNvPr>
          <p:cNvSpPr txBox="1"/>
          <p:nvPr/>
        </p:nvSpPr>
        <p:spPr>
          <a:xfrm>
            <a:off x="628650" y="2228849"/>
            <a:ext cx="7564855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algn="just"/>
            <a:r>
              <a:rPr lang="es-ES" sz="2400" dirty="0">
                <a:solidFill>
                  <a:srgbClr val="0A1A56"/>
                </a:solidFill>
                <a:latin typeface="Fira Sans Light" panose="020B0403050000020004" pitchFamily="34" charset="0"/>
              </a:rPr>
              <a:t>La Fundación Universitaria Católica del Norte, es una Institución de Educación Superior virtual, pionera en esta modalidad  y  que cuenta con  los tres niveles educativos. </a:t>
            </a:r>
          </a:p>
          <a:p>
            <a:pPr lvl="0"/>
            <a:endParaRPr lang="es-ES" sz="2400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lvl="0" algn="just"/>
            <a:r>
              <a:rPr lang="es-ES" sz="2400" dirty="0">
                <a:solidFill>
                  <a:srgbClr val="0A1A56"/>
                </a:solidFill>
                <a:latin typeface="Fira Sans Light" panose="020B0403050000020004" pitchFamily="34" charset="0"/>
              </a:rPr>
              <a:t>Nuestras Institución es fruto de la visión y  la proyección de la Diócesis de Santa Rosa de Osos,   y  fue fundada  mediante el Decreto Diocesano N°28 de noviembre de 2016  y  reconocida por el Ministerio  mediante la Resolución  1671 del 20 de mayo de 1997. </a:t>
            </a:r>
            <a:endParaRPr lang="es-CO" sz="2400" dirty="0">
              <a:solidFill>
                <a:srgbClr val="0A1A56"/>
              </a:solidFill>
              <a:latin typeface="Fira Sans Light" panose="020B04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9241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 de texto 2">
            <a:extLst>
              <a:ext uri="{FF2B5EF4-FFF2-40B4-BE49-F238E27FC236}">
                <a16:creationId xmlns:a16="http://schemas.microsoft.com/office/drawing/2014/main" id="{77E17B8C-3A98-4625-8475-F883574ECE64}"/>
              </a:ext>
            </a:extLst>
          </p:cNvPr>
          <p:cNvSpPr txBox="1"/>
          <p:nvPr/>
        </p:nvSpPr>
        <p:spPr>
          <a:xfrm>
            <a:off x="1142529" y="2168344"/>
            <a:ext cx="7146757" cy="3444682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fontAlgn="t"/>
            <a:r>
              <a:rPr lang="es-ES" sz="3200" b="1" dirty="0">
                <a:solidFill>
                  <a:srgbClr val="0A1A56"/>
                </a:solidFill>
                <a:latin typeface="Fira Sans Light" panose="020B0403050000020004" pitchFamily="34" charset="0"/>
              </a:rPr>
              <a:t>PERFILES, FUNCIONES Y REQUISITOS REGLAMENTARIOS</a:t>
            </a:r>
          </a:p>
          <a:p>
            <a:pPr algn="ctr" fontAlgn="t"/>
            <a:r>
              <a:rPr lang="es-ES" sz="3200" b="1" dirty="0">
                <a:solidFill>
                  <a:srgbClr val="0A1A56"/>
                </a:solidFill>
                <a:latin typeface="Fira Sans Light" panose="020B0403050000020004" pitchFamily="34" charset="0"/>
              </a:rPr>
              <a:t>PARA LOS CUERPOS COLEGIADOS</a:t>
            </a:r>
          </a:p>
          <a:p>
            <a:pPr algn="ctr" fontAlgn="t"/>
            <a:endParaRPr lang="es-ES" sz="3200" b="1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algn="ctr" fontAlgn="t"/>
            <a:endParaRPr lang="es-ES" sz="3200" b="1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algn="ctr" fontAlgn="t"/>
            <a:r>
              <a:rPr lang="es-ES" sz="2400" dirty="0">
                <a:solidFill>
                  <a:srgbClr val="0A1A56"/>
                </a:solidFill>
                <a:latin typeface="Fira Sans Light"/>
              </a:rPr>
              <a:t>Resolución Rectoral </a:t>
            </a:r>
            <a:r>
              <a:rPr lang="es-ES" sz="2400">
                <a:solidFill>
                  <a:srgbClr val="0A1A56"/>
                </a:solidFill>
                <a:latin typeface="Fira Sans Light"/>
              </a:rPr>
              <a:t>N°10 del 26 de febrero de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12DA56-92A4-4CEE-B066-CE58C05BB681}"/>
              </a:ext>
            </a:extLst>
          </p:cNvPr>
          <p:cNvSpPr txBox="1"/>
          <p:nvPr/>
        </p:nvSpPr>
        <p:spPr>
          <a:xfrm>
            <a:off x="974558" y="2428468"/>
            <a:ext cx="7243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AutoNum type="arabicPeriod"/>
            </a:pPr>
            <a:endParaRPr lang="es-ES" dirty="0">
              <a:solidFill>
                <a:srgbClr val="0A1A56"/>
              </a:solidFill>
              <a:latin typeface="Fira Sans Light" panose="020B04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8234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112DA56-92A4-4CEE-B066-CE58C05BB681}"/>
              </a:ext>
            </a:extLst>
          </p:cNvPr>
          <p:cNvSpPr txBox="1"/>
          <p:nvPr/>
        </p:nvSpPr>
        <p:spPr>
          <a:xfrm>
            <a:off x="491392" y="1332457"/>
            <a:ext cx="8031146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s-CO" sz="2400" b="1">
                <a:solidFill>
                  <a:srgbClr val="0A1A56"/>
                </a:solidFill>
                <a:latin typeface="Fira Sans Light"/>
              </a:rPr>
              <a:t>¿QUÉ SON LOS CUERPOS COLEGIADOS?</a:t>
            </a: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es-CO" sz="2400">
                <a:solidFill>
                  <a:srgbClr val="0A1A56"/>
                </a:solidFill>
                <a:latin typeface="Fira Sans Light" panose="020B0403050000020004" pitchFamily="34" charset="0"/>
              </a:rPr>
              <a:t>Son instancias de deliberación y toma de decisiones en los ámbitos administrativo y académico, orientadas al cumplimiento de la misión y visión institucional.</a:t>
            </a:r>
            <a:endParaRPr lang="en-US" sz="240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es-CO" sz="2400">
                <a:solidFill>
                  <a:srgbClr val="0A1A56"/>
                </a:solidFill>
                <a:latin typeface="Fira Sans Light" panose="020B0403050000020004" pitchFamily="34" charset="0"/>
              </a:rPr>
              <a:t>Por esta razón, es fundamental que en estos espacios participe activamente la comunidad universitaria, integrada por estudiantes, docentes, egresados y graduados.</a:t>
            </a:r>
          </a:p>
          <a:p>
            <a:pPr marL="0" indent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s-ES" sz="2400" b="1" dirty="0">
                <a:solidFill>
                  <a:srgbClr val="0A1A56"/>
                </a:solidFill>
                <a:latin typeface="Fira Sans Light" panose="020B0403050000020004" pitchFamily="34" charset="0"/>
              </a:rPr>
              <a:t>CUÁLES SON</a:t>
            </a:r>
            <a:endParaRPr lang="es-CO" sz="2400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rgbClr val="0A1A56"/>
                </a:solidFill>
                <a:latin typeface="Fira Sans Light" panose="020B0403050000020004" pitchFamily="34" charset="0"/>
              </a:rPr>
              <a:t>Consejo Directivo</a:t>
            </a: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rgbClr val="0A1A56"/>
                </a:solidFill>
                <a:latin typeface="Fira Sans Light" panose="020B0403050000020004" pitchFamily="34" charset="0"/>
              </a:rPr>
              <a:t>Consejo Académico</a:t>
            </a:r>
          </a:p>
          <a:p>
            <a:pPr marL="342900" indent="-342900" algn="l" rtl="0" eaLnBrk="1" fontAlgn="t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rgbClr val="0A1A56"/>
                </a:solidFill>
                <a:latin typeface="Fira Sans Light" panose="020B0403050000020004" pitchFamily="34" charset="0"/>
              </a:rPr>
              <a:t>Consejos de Facultad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4339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6D0CD8B-A096-4C02-A3F4-9E0F334084B8}"/>
              </a:ext>
            </a:extLst>
          </p:cNvPr>
          <p:cNvSpPr txBox="1"/>
          <p:nvPr/>
        </p:nvSpPr>
        <p:spPr>
          <a:xfrm>
            <a:off x="681318" y="1720892"/>
            <a:ext cx="819374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es-ES" b="1" dirty="0">
                <a:solidFill>
                  <a:srgbClr val="0A1A56"/>
                </a:solidFill>
                <a:latin typeface="Fira Sans Light" panose="020B0403050000020004" pitchFamily="34" charset="0"/>
              </a:rPr>
              <a:t>CONSEJO DIRECTIVO</a:t>
            </a:r>
          </a:p>
          <a:p>
            <a:pPr algn="just" fontAlgn="t"/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Es el máximo órgano de decisión, dirección y gobierno de la Fundación Universitaria Católica del Norte. En líneas generales, este Consejo discute y aprueba reglamentos y demás lineamientos o directrices de interés para la Institución.</a:t>
            </a:r>
          </a:p>
          <a:p>
            <a:pPr fontAlgn="t"/>
            <a:endParaRPr lang="es-ES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fontAlgn="t"/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Según el artículo 15 del Estatuto General está conformado por:</a:t>
            </a:r>
          </a:p>
          <a:p>
            <a:pPr fontAlgn="t"/>
            <a:endParaRPr lang="es-ES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El Canciller, quien lo preside, salvo que haya optado por delegar sus funciones en el Señor Rector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El Rector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Un delegado del Excelentísimo Señor Obispo de la Diócesis, Canciller de la Fundación Universitaria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El Director de Bienestar Universitario y Pastoral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El representante de los Decanos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Un representante de los Docentes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Un representante de los Estudiantes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2502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6D0CD8B-A096-4C02-A3F4-9E0F334084B8}"/>
              </a:ext>
            </a:extLst>
          </p:cNvPr>
          <p:cNvSpPr txBox="1"/>
          <p:nvPr/>
        </p:nvSpPr>
        <p:spPr>
          <a:xfrm>
            <a:off x="1201271" y="2187057"/>
            <a:ext cx="7351059" cy="406265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 fontAlgn="t"/>
            <a:r>
              <a:rPr lang="es-ES" sz="2400" b="1" dirty="0">
                <a:solidFill>
                  <a:srgbClr val="0A1A56"/>
                </a:solidFill>
                <a:latin typeface="Fira Sans Light" panose="020B0403050000020004" pitchFamily="34" charset="0"/>
              </a:rPr>
              <a:t>CONSEJO ACADÉMICO</a:t>
            </a:r>
          </a:p>
          <a:p>
            <a:pPr algn="just" fontAlgn="t"/>
            <a:endParaRPr lang="es-ES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algn="just" fontAlgn="t"/>
            <a:r>
              <a:rPr lang="es-ES" dirty="0">
                <a:solidFill>
                  <a:srgbClr val="0A1A56"/>
                </a:solidFill>
                <a:latin typeface="Fira Sans Light"/>
              </a:rPr>
              <a:t>Es la máxima autoridad académica de la Institución, que delibera y acuerda los asuntos, problemáticas y soluciones relacionadas con la actividad </a:t>
            </a:r>
            <a:r>
              <a:rPr lang="es-ES">
                <a:solidFill>
                  <a:srgbClr val="0A1A56"/>
                </a:solidFill>
                <a:latin typeface="Fira Sans Light"/>
              </a:rPr>
              <a:t>académica; está</a:t>
            </a:r>
            <a:r>
              <a:rPr lang="es-ES" dirty="0">
                <a:solidFill>
                  <a:srgbClr val="0A1A56"/>
                </a:solidFill>
                <a:latin typeface="Fira Sans Light"/>
              </a:rPr>
              <a:t> integrado por: </a:t>
            </a:r>
          </a:p>
          <a:p>
            <a:pPr algn="just" fontAlgn="t"/>
            <a:endParaRPr lang="es-ES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marL="285750" indent="-285750" algn="just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Rector</a:t>
            </a:r>
          </a:p>
          <a:p>
            <a:pPr marL="285750" indent="-285750" algn="just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Director Académico</a:t>
            </a:r>
          </a:p>
          <a:p>
            <a:pPr marL="285750" indent="-285750" algn="just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Representante de los Estudiantes</a:t>
            </a:r>
          </a:p>
          <a:p>
            <a:pPr marL="285750" indent="-285750" algn="just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Representante de los Docentes</a:t>
            </a:r>
          </a:p>
          <a:p>
            <a:pPr marL="285750" indent="-285750" algn="just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Representante de los Egresados</a:t>
            </a:r>
          </a:p>
          <a:p>
            <a:pPr marL="285750" indent="-285750" algn="just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Representante de los Decanos </a:t>
            </a:r>
          </a:p>
          <a:p>
            <a:pPr marL="285750" indent="-285750" algn="just" fontAlgn="t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A1A56"/>
                </a:solidFill>
                <a:latin typeface="Fira Sans Light" panose="020B0403050000020004" pitchFamily="34" charset="0"/>
              </a:rPr>
              <a:t>Y un Representante del Sector productivo.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endParaRPr lang="es-ES" dirty="0">
              <a:solidFill>
                <a:srgbClr val="0A1A56"/>
              </a:solidFill>
              <a:latin typeface="Fira Sans Light" panose="020B04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4148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6D0CD8B-A096-4C02-A3F4-9E0F334084B8}"/>
              </a:ext>
            </a:extLst>
          </p:cNvPr>
          <p:cNvSpPr txBox="1"/>
          <p:nvPr/>
        </p:nvSpPr>
        <p:spPr>
          <a:xfrm>
            <a:off x="806824" y="1842235"/>
            <a:ext cx="787101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s-CO" sz="2000" b="1" dirty="0">
                <a:solidFill>
                  <a:srgbClr val="0A1A56"/>
                </a:solidFill>
                <a:latin typeface="Fira Sans Light" panose="020B0403050000020004" pitchFamily="34" charset="0"/>
              </a:rPr>
              <a:t>CONSEJO DE FACULTAD </a:t>
            </a:r>
          </a:p>
          <a:p>
            <a:pPr marL="0" lvl="0" indent="0" algn="just" fontAlgn="t">
              <a:lnSpc>
                <a:spcPct val="100000"/>
              </a:lnSpc>
              <a:spcBef>
                <a:spcPts val="0"/>
              </a:spcBef>
              <a:buNone/>
            </a:pPr>
            <a:endParaRPr lang="es-CO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marL="0" lvl="0" indent="0" algn="just"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Es la máxima autoridad académica en una Facultad, órgano decisorio en la misma y asesor del Decano. </a:t>
            </a:r>
          </a:p>
          <a:p>
            <a:pPr marL="0" lvl="0" indent="0" algn="just"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Está conformado por:</a:t>
            </a:r>
          </a:p>
          <a:p>
            <a:pPr marL="285750" lvl="0" indent="-285750" algn="just" fontAlgn="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es-CO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marL="285750" lvl="0" indent="-285750" algn="just" fontAlgn="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El Decano, quien lo preside.</a:t>
            </a:r>
          </a:p>
          <a:p>
            <a:pPr marL="285750" lvl="0" indent="-285750" algn="just" fontAlgn="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Los Coordinadores de los programas académicos de dicha facultad</a:t>
            </a:r>
          </a:p>
          <a:p>
            <a:pPr marL="285750" lvl="0" indent="-285750" algn="just" fontAlgn="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Los Coordinadores de los Centros de estudios de dicha facultad</a:t>
            </a:r>
          </a:p>
          <a:p>
            <a:pPr marL="285750" lvl="0" indent="-285750" algn="just" fontAlgn="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Un representante de los Docentes de tiempo completo perteneciente a la </a:t>
            </a:r>
          </a:p>
          <a:p>
            <a:pPr marL="285750" lvl="0" indent="-285750" algn="just" fontAlgn="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facultad.</a:t>
            </a:r>
          </a:p>
          <a:p>
            <a:pPr marL="285750" lvl="0" indent="-285750" algn="just" fontAlgn="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Un representante de los estudiantes perteneciente a la facultad.</a:t>
            </a:r>
          </a:p>
          <a:p>
            <a:pPr marL="285750" lvl="0" indent="-285750" algn="just" fontAlgn="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s-CO" dirty="0">
                <a:solidFill>
                  <a:srgbClr val="0A1A56"/>
                </a:solidFill>
                <a:latin typeface="Fira Sans Light" panose="020B0403050000020004" pitchFamily="34" charset="0"/>
              </a:rPr>
              <a:t>Un representante de los egresados de la Facultad.</a:t>
            </a:r>
            <a:endParaRPr lang="es-ES" dirty="0">
              <a:solidFill>
                <a:srgbClr val="0A1A56"/>
              </a:solidFill>
              <a:latin typeface="Fira Sans Light" panose="020B0403050000020004" pitchFamily="34" charset="0"/>
            </a:endParaRPr>
          </a:p>
          <a:p>
            <a:pPr marL="285750" indent="-285750" fontAlgn="t">
              <a:buFont typeface="Arial" panose="020B0604020202020204" pitchFamily="34" charset="0"/>
              <a:buChar char="•"/>
            </a:pPr>
            <a:endParaRPr lang="es-ES" dirty="0">
              <a:solidFill>
                <a:srgbClr val="0A1A56"/>
              </a:solidFill>
              <a:latin typeface="Fira Sans Light" panose="020B04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702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555589-B283-AF44-8982-270F809991D5}"/>
              </a:ext>
            </a:extLst>
          </p:cNvPr>
          <p:cNvSpPr txBox="1"/>
          <p:nvPr/>
        </p:nvSpPr>
        <p:spPr>
          <a:xfrm>
            <a:off x="533870" y="1085915"/>
            <a:ext cx="8238430" cy="63431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CO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 Light" panose="020B0403050000020004" pitchFamily="34" charset="0"/>
              </a:rPr>
              <a:t>REQUISITOS GENERALES </a:t>
            </a:r>
          </a:p>
          <a:p>
            <a:pPr algn="just" fontAlgn="t"/>
            <a:r>
              <a:rPr lang="es-CO" sz="1600">
                <a:solidFill>
                  <a:srgbClr val="000000"/>
                </a:solidFill>
                <a:ea typeface="+mn-lt"/>
                <a:cs typeface="+mn-lt"/>
              </a:rPr>
              <a:t>T</a:t>
            </a:r>
            <a:r>
              <a:rPr lang="es-CO">
                <a:solidFill>
                  <a:srgbClr val="0A1A56"/>
                </a:solidFill>
                <a:latin typeface="Fira Sans Light" panose="020B0403050000020004" pitchFamily="34" charset="0"/>
              </a:rPr>
              <a:t>odos los docentes, estudiantes, egresados y graduados eligen directamente a sus representantes ante los cuerpos colegiados de la Institución en los cuales tengan representación.</a:t>
            </a:r>
          </a:p>
          <a:p>
            <a:pPr algn="just"/>
            <a:endParaRPr lang="es-CO">
              <a:solidFill>
                <a:srgbClr val="0A1A56"/>
              </a:solidFill>
              <a:latin typeface="Fira Sans Light"/>
            </a:endParaRPr>
          </a:p>
          <a:p>
            <a:pPr algn="just" fontAlgn="t"/>
            <a:r>
              <a:rPr lang="es-CO">
                <a:solidFill>
                  <a:srgbClr val="0A1A56"/>
                </a:solidFill>
                <a:latin typeface="Fira Sans Light" panose="020B0403050000020004" pitchFamily="34" charset="0"/>
              </a:rPr>
              <a:t>Ningún docente, estudiante, egresado o graduado podrá aspirar simultáneamente a dos representaciones en diferentes cuerpos colegiados ni ejercer más de una representación al mismo tiempo.</a:t>
            </a:r>
          </a:p>
          <a:p>
            <a:pPr algn="just"/>
            <a:endParaRPr lang="es-CO">
              <a:solidFill>
                <a:srgbClr val="0A1A56"/>
              </a:solidFill>
              <a:latin typeface="Fira Sans Light"/>
            </a:endParaRPr>
          </a:p>
          <a:p>
            <a:pPr algn="just" fontAlgn="t"/>
            <a:r>
              <a:rPr lang="es-CO">
                <a:solidFill>
                  <a:srgbClr val="0A1A56"/>
                </a:solidFill>
                <a:latin typeface="Fira Sans Light" panose="020B0403050000020004" pitchFamily="34" charset="0"/>
              </a:rPr>
              <a:t>Para los cuerpos colegiados de la Fundación Universitaria Católica del Norte, solo podrán elegir y ser elegidos los docentes, estudiantes, egresados y graduados que acrediten dicha calidad. Esta condición se demostrará mediante contrato laboral vigente, en el caso de los docentes; matrícula vigente, en el caso de los estudiantes; y la culminación de todos los requisitos académicos o la obtención del título correspondiente, en el caso de los egresados y graduados.</a:t>
            </a:r>
          </a:p>
          <a:p>
            <a:pPr algn="just"/>
            <a:endParaRPr lang="es-CO">
              <a:solidFill>
                <a:srgbClr val="0A1A56"/>
              </a:solidFill>
              <a:latin typeface="Fira Sans Light"/>
            </a:endParaRPr>
          </a:p>
          <a:p>
            <a:pPr algn="just" fontAlgn="t"/>
            <a:r>
              <a:rPr lang="es-CO">
                <a:solidFill>
                  <a:srgbClr val="0A1A56"/>
                </a:solidFill>
                <a:latin typeface="Fira Sans Light" panose="020B0403050000020004" pitchFamily="34" charset="0"/>
              </a:rPr>
              <a:t>La calidad de docente, estudiante, egresado o graduado podrá perderse o suspenderse en virtud de una decisión disciplinaria, en los casos previstos por los reglamentos o estatutos internos, y se recuperará una vez desaparezcan las causas que dieron lugar a dicha situación.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s-CO" sz="1600" b="1" dirty="0">
              <a:solidFill>
                <a:srgbClr val="002060"/>
              </a:solidFill>
              <a:latin typeface="Fira Sans Light" panose="020B04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7733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555589-B283-AF44-8982-270F809991D5}"/>
              </a:ext>
            </a:extLst>
          </p:cNvPr>
          <p:cNvSpPr txBox="1"/>
          <p:nvPr/>
        </p:nvSpPr>
        <p:spPr>
          <a:xfrm>
            <a:off x="473115" y="1850189"/>
            <a:ext cx="6987654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s-ES" sz="2600" b="1">
              <a:solidFill>
                <a:schemeClr val="accent5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8116EDA-8463-406C-AE89-93CEDA18D61E}"/>
              </a:ext>
            </a:extLst>
          </p:cNvPr>
          <p:cNvSpPr txBox="1"/>
          <p:nvPr/>
        </p:nvSpPr>
        <p:spPr>
          <a:xfrm>
            <a:off x="1057835" y="2342632"/>
            <a:ext cx="7613050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s-ES" sz="2000" b="1" dirty="0">
                <a:solidFill>
                  <a:srgbClr val="002060"/>
                </a:solidFill>
                <a:latin typeface="Fira Sans Light" panose="020B0403050000020004" pitchFamily="34" charset="0"/>
              </a:rPr>
              <a:t>REQUISITOS GENERALES </a:t>
            </a:r>
          </a:p>
          <a:p>
            <a:pPr marL="0" indent="0" algn="ctr">
              <a:buNone/>
            </a:pPr>
            <a:r>
              <a:rPr lang="es-ES" sz="2000" b="1" dirty="0">
                <a:solidFill>
                  <a:srgbClr val="002060"/>
                </a:solidFill>
                <a:latin typeface="Fira Sans Light" panose="020B0403050000020004" pitchFamily="34" charset="0"/>
              </a:rPr>
              <a:t>PARA VOTAR POR CONSEJO DIRECTIVO Y CONSEJO ACADÉMICO</a:t>
            </a:r>
          </a:p>
          <a:p>
            <a:pPr marL="0" indent="0" algn="ctr">
              <a:buNone/>
            </a:pPr>
            <a:endParaRPr lang="es-ES" sz="2000" dirty="0">
              <a:solidFill>
                <a:srgbClr val="002060"/>
              </a:solidFill>
              <a:latin typeface="Fira Sans Light" panose="020B0403050000020004" pitchFamily="34" charset="0"/>
            </a:endParaRPr>
          </a:p>
          <a:p>
            <a:pPr marL="0" indent="0" algn="just">
              <a:buNone/>
            </a:pPr>
            <a:r>
              <a:rPr lang="es-ES" sz="2000" dirty="0">
                <a:solidFill>
                  <a:srgbClr val="002060"/>
                </a:solidFill>
                <a:latin typeface="Fira Sans Light" panose="020B0403050000020004" pitchFamily="34" charset="0"/>
              </a:rPr>
              <a:t>Para la elección de representantes estudiantiles podrán votar todos los estudiantes regulares de pregrado y posgrado,  si tienen matrícula vigente el día de las elecciones, lo cual certificará la Coordinación de Admisiones y Registros. </a:t>
            </a:r>
          </a:p>
          <a:p>
            <a:pPr marL="0" indent="0" algn="just">
              <a:buNone/>
            </a:pPr>
            <a:r>
              <a:rPr lang="es-ES" sz="2000" dirty="0">
                <a:solidFill>
                  <a:srgbClr val="002060"/>
                </a:solidFill>
                <a:latin typeface="Fira Sans Light" panose="020B0403050000020004" pitchFamily="34" charset="0"/>
              </a:rPr>
              <a:t>Para la elección de representantes docentes podrán votar todos los docentes de tiempo completo, medio tiempo y de catedra, que tengan vigente con la Institución un contrato de trabajo, lo cual certificará la Coordinación de Gestión Humana y Teletrabajo. </a:t>
            </a:r>
          </a:p>
          <a:p>
            <a:pPr marL="0" indent="0" algn="ctr">
              <a:buNone/>
            </a:pPr>
            <a:endParaRPr lang="es-ES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2471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555589-B283-AF44-8982-270F809991D5}"/>
              </a:ext>
            </a:extLst>
          </p:cNvPr>
          <p:cNvSpPr txBox="1"/>
          <p:nvPr/>
        </p:nvSpPr>
        <p:spPr>
          <a:xfrm>
            <a:off x="473115" y="1850189"/>
            <a:ext cx="6987654" cy="4924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s-ES" sz="2600" b="1">
              <a:solidFill>
                <a:schemeClr val="accent5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8116EDA-8463-406C-AE89-93CEDA18D61E}"/>
              </a:ext>
            </a:extLst>
          </p:cNvPr>
          <p:cNvSpPr txBox="1"/>
          <p:nvPr/>
        </p:nvSpPr>
        <p:spPr>
          <a:xfrm>
            <a:off x="1057835" y="1850189"/>
            <a:ext cx="761305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s-CO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 Light" panose="020B0403050000020004" pitchFamily="34" charset="0"/>
              </a:rPr>
              <a:t>REQUISITOS GENERALES  PARA VOTAR  PARA CONSEJOS DE FACULTADES</a:t>
            </a:r>
            <a:endParaRPr lang="es-CO" sz="2000" b="1" dirty="0">
              <a:solidFill>
                <a:srgbClr val="002060"/>
              </a:solidFill>
              <a:latin typeface="Fira Sans Light" panose="020B04030500000200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s-CO" sz="2000" b="1" dirty="0">
              <a:solidFill>
                <a:srgbClr val="002060"/>
              </a:solidFill>
              <a:latin typeface="Fira Sans Light" panose="020B0403050000020004" pitchFamily="34" charset="0"/>
            </a:endParaRPr>
          </a:p>
          <a:p>
            <a:pPr marL="0" lvl="0" indent="0" algn="just"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s-CO" sz="2000" dirty="0">
                <a:solidFill>
                  <a:srgbClr val="002060"/>
                </a:solidFill>
                <a:latin typeface="Fira Sans Light" panose="020B0403050000020004" pitchFamily="34" charset="0"/>
              </a:rPr>
              <a:t>Para la elección de representantes estudiantiles podrán votar todos los estudiantes de los diferentes programas académicos que conforman la Facultad y que tienen la matrícula vigente el día de las elecciones, lo cual certificará la Coordinación de Admisiones y Registros. </a:t>
            </a:r>
          </a:p>
          <a:p>
            <a:pPr marL="0" lvl="0" indent="0" algn="just" fontAlgn="t">
              <a:lnSpc>
                <a:spcPct val="100000"/>
              </a:lnSpc>
              <a:spcBef>
                <a:spcPts val="0"/>
              </a:spcBef>
              <a:buNone/>
            </a:pPr>
            <a:endParaRPr lang="es-CO" sz="2000" dirty="0">
              <a:solidFill>
                <a:srgbClr val="002060"/>
              </a:solidFill>
              <a:latin typeface="Fira Sans Light" panose="020B0403050000020004" pitchFamily="34" charset="0"/>
            </a:endParaRPr>
          </a:p>
          <a:p>
            <a:pPr marL="0" lvl="0" indent="0" algn="just"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s-CO" sz="2000" dirty="0">
                <a:solidFill>
                  <a:srgbClr val="002060"/>
                </a:solidFill>
                <a:latin typeface="Fira Sans Light" panose="020B0403050000020004" pitchFamily="34" charset="0"/>
              </a:rPr>
              <a:t>Para la elección de representantes docentes podrán votar todos los docentes de tiempo completo, medio tiempo y de cátedra, que tengan vigente con la Institución un contrato de trabajo y que pertenezcan a dicha facultad, lo cual certificará la Coordinación de Gestión Humana y Teletrabajo. </a:t>
            </a:r>
            <a:endParaRPr lang="es-ES" sz="3200" dirty="0">
              <a:solidFill>
                <a:srgbClr val="002060"/>
              </a:solidFill>
              <a:latin typeface="Fira Sans Light" panose="020B0403050000020004" pitchFamily="34" charset="0"/>
            </a:endParaRPr>
          </a:p>
          <a:p>
            <a:pPr marL="0" indent="0" algn="ctr">
              <a:buNone/>
            </a:pPr>
            <a:endParaRPr lang="es-ES" dirty="0">
              <a:solidFill>
                <a:srgbClr val="002060"/>
              </a:solidFill>
              <a:latin typeface="Fira Sans Light" panose="020B04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77678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555589-B283-AF44-8982-270F809991D5}"/>
              </a:ext>
            </a:extLst>
          </p:cNvPr>
          <p:cNvSpPr txBox="1"/>
          <p:nvPr/>
        </p:nvSpPr>
        <p:spPr>
          <a:xfrm>
            <a:off x="627529" y="1850189"/>
            <a:ext cx="8014447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REQUISITOS PARA POSTULARSE </a:t>
            </a:r>
          </a:p>
          <a:p>
            <a:pPr algn="ctr"/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cs typeface="Calibri"/>
              </a:rPr>
              <a:t> ESTUDIANTES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>
                <a:solidFill>
                  <a:schemeClr val="accent5">
                    <a:lumMod val="50000"/>
                  </a:schemeClr>
                </a:solidFill>
                <a:latin typeface="Fira Sans Light"/>
                <a:ea typeface="+mn-lt"/>
                <a:cs typeface="+mn-lt"/>
              </a:rPr>
              <a:t>Contar con matrícula vigente en alguno de los programas académicos de educación superior de pregrado o posgrado: para programas de pregrado (Técnicas Profesionales, Tecnologías y Programas Profesionales) con excepción de quienes estén cursando su primer y último semestre.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>
                <a:solidFill>
                  <a:srgbClr val="203864"/>
                </a:solidFill>
                <a:latin typeface="Fira Sans Light"/>
                <a:ea typeface="+mn-lt"/>
                <a:cs typeface="+mn-lt"/>
              </a:rPr>
              <a:t>Para programas de posgrado deberán contar con matrícula activa.</a:t>
            </a:r>
            <a:endParaRPr lang="es-ES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>
                <a:solidFill>
                  <a:srgbClr val="203864"/>
                </a:solidFill>
                <a:latin typeface="Fira Sans Light"/>
                <a:ea typeface="+mn-lt"/>
                <a:cs typeface="+mn-lt"/>
              </a:rPr>
              <a:t>No tener antecedentes disciplinarios en el transcurso de su carrera.</a:t>
            </a:r>
            <a:endParaRPr lang="es-ES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>
                <a:solidFill>
                  <a:srgbClr val="203864"/>
                </a:solidFill>
                <a:latin typeface="Fira Sans Light"/>
                <a:ea typeface="+mn-lt"/>
                <a:cs typeface="+mn-lt"/>
              </a:rPr>
              <a:t>Contar con un promedio académico superior a tres con siete (3.7) para pregrado y de cuatro (4.0) en posgrado.</a:t>
            </a:r>
            <a:endParaRPr lang="es-ES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>
                <a:solidFill>
                  <a:srgbClr val="203864"/>
                </a:solidFill>
                <a:latin typeface="Fira Sans Light"/>
                <a:ea typeface="+mn-lt"/>
                <a:cs typeface="+mn-lt"/>
              </a:rPr>
              <a:t>No ser empleado de la Institución en el área académica.  </a:t>
            </a:r>
            <a:endParaRPr lang="es-E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8500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555589-B283-AF44-8982-270F809991D5}"/>
              </a:ext>
            </a:extLst>
          </p:cNvPr>
          <p:cNvSpPr txBox="1"/>
          <p:nvPr/>
        </p:nvSpPr>
        <p:spPr>
          <a:xfrm>
            <a:off x="627529" y="1850189"/>
            <a:ext cx="8014447" cy="47705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ira Sans Light" panose="020B0403050000020004" pitchFamily="34" charset="0"/>
              </a:rPr>
              <a:t>REQUISITOS PARA POSTULARSE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ira Sans Light" panose="020B0403050000020004" pitchFamily="34" charset="0"/>
              </a:rPr>
              <a:t> DOCENTES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CO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ira Sans Light" panose="020B04030500000200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ira Sans Light" panose="020B04030500000200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Light" panose="020B0403050000020004" pitchFamily="34" charset="0"/>
              </a:rPr>
              <a:t>Estar vinculado a  la Institución bajo la modalidad de tiempo completo o medio tiempo.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Light" panose="020B0403050000020004" pitchFamily="34" charset="0"/>
              </a:rPr>
              <a:t>Haber laborado por lo menos un año con la Institución bajo una de las modalidades de tiempo completo o medio tiempo.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Light" panose="020B0403050000020004" pitchFamily="34" charset="0"/>
              </a:rPr>
              <a:t>Contar con una evaluación docente superior a cuatro con tres (4.3.) en el transcurso de su vinculación con la Institución y en caso de no tenerla contar con una evaluación cualitativa favorable en relación con su identidad con la misión católica de la Institución.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Light" panose="020B0403050000020004" pitchFamily="34" charset="0"/>
              </a:rPr>
              <a:t>No ejercer cargo administrativo en la Institución en el área académica.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9719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555589-B283-AF44-8982-270F809991D5}"/>
              </a:ext>
            </a:extLst>
          </p:cNvPr>
          <p:cNvSpPr txBox="1"/>
          <p:nvPr/>
        </p:nvSpPr>
        <p:spPr>
          <a:xfrm>
            <a:off x="627529" y="1850189"/>
            <a:ext cx="8014447" cy="40626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10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ira Sans Light" panose="020B0403050000020004" pitchFamily="34" charset="0"/>
              </a:rPr>
              <a:t>REQUISITOS PARA POSTULARSE </a:t>
            </a:r>
          </a:p>
          <a:p>
            <a:pPr marL="0" marR="0" lvl="0" indent="0" algn="ctr" defTabSz="10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ira Sans Light" panose="020B0403050000020004" pitchFamily="34" charset="0"/>
              </a:rPr>
              <a:t> EGRESADOS -GRADUADOS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ira Sans Light" panose="020B04030500000200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CO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ira Sans Light" panose="020B04030500000200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ira Sans Light" panose="020B04030500000200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Light" panose="020B0403050000020004" pitchFamily="34" charset="0"/>
              </a:rPr>
              <a:t>Haber culminado todos los requisitos académicos o haber optado al título profesional en cualquiera de los programas de pregrado o posgrado ofrecidos por la Institución.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Fira Sans Light" panose="020B04030500000200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ira Sans Light" panose="020B0403050000020004" pitchFamily="34" charset="0"/>
              </a:rPr>
              <a:t>No ser empleado de la Institución en el área académica.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1892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1555589-B283-AF44-8982-270F809991D5}"/>
              </a:ext>
            </a:extLst>
          </p:cNvPr>
          <p:cNvSpPr txBox="1"/>
          <p:nvPr/>
        </p:nvSpPr>
        <p:spPr>
          <a:xfrm>
            <a:off x="627529" y="1850189"/>
            <a:ext cx="8073126" cy="29854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marR="0" lvl="1" indent="0" algn="r" defTabSz="10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Postúlate  para que puedas ser parte de  las decisiones </a:t>
            </a:r>
          </a:p>
          <a:p>
            <a:pPr marL="457200" marR="0" lvl="1" indent="0" algn="r" defTabSz="10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 se toman en </a:t>
            </a:r>
            <a:r>
              <a:rPr lang="es-ES" sz="4000" b="1" dirty="0">
                <a:solidFill>
                  <a:srgbClr val="002060"/>
                </a:solidFill>
                <a:latin typeface="Calibri" panose="020F0502020204030204"/>
              </a:rPr>
              <a:t>nuestra institución 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CO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32463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Policy Barcode Generator</Name>
    <Synchronization>Synchronous</Synchronization>
    <Type>10001</Type>
    <SequenceNumber>1000</SequenceNumber>
    <Assembly>Microsoft.Office.Policy, Version=14.0.0.0, Culture=neutral, PublicKeyToken=71e9bce111e9429c</Assembly>
    <Class>Microsoft.Office.RecordsManagement.Internal.BarcodeHandler</Class>
    <Data/>
    <Filter/>
  </Receiver>
  <Receiver>
    <Name>Policy Barcode Generator</Name>
    <Synchronization>Synchronous</Synchronization>
    <Type>10002</Type>
    <SequenceNumber>1001</SequenceNumber>
    <Assembly>Microsoft.Office.Policy, Version=14.0.0.0, Culture=neutral, PublicKeyToken=71e9bce111e9429c</Assembly>
    <Class>Microsoft.Office.RecordsManagement.Internal.BarcodeHandler</Class>
    <Data/>
    <Filter/>
  </Receiver>
  <Receiver>
    <Name>Policy Barcode Generator</Name>
    <Synchronization>Synchronous</Synchronization>
    <Type>10004</Type>
    <SequenceNumber>1002</SequenceNumber>
    <Assembly>Microsoft.Office.Policy, Version=14.0.0.0, Culture=neutral, PublicKeyToken=71e9bce111e9429c</Assembly>
    <Class>Microsoft.Office.RecordsManagement.Internal.BarcodeHandler</Class>
    <Data/>
    <Filter/>
  </Receiver>
  <Receiver>
    <Name>Policy Barcode Generator</Name>
    <Synchronization>Synchronous</Synchronization>
    <Type>10006</Type>
    <SequenceNumber>1003</SequenceNumber>
    <Assembly>Microsoft.Office.Policy, Version=14.0.0.0, Culture=neutral, PublicKeyToken=71e9bce111e9429c</Assembly>
    <Class>Microsoft.Office.RecordsManagement.Internal.BarcodeHandler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DF7DEB0D73C4B4EAA3F428FA54A659E" ma:contentTypeVersion="18" ma:contentTypeDescription="Crear nuevo documento." ma:contentTypeScope="" ma:versionID="37632538a7dbc2e9ba6b7829e43daf08">
  <xsd:schema xmlns:xsd="http://www.w3.org/2001/XMLSchema" xmlns:xs="http://www.w3.org/2001/XMLSchema" xmlns:p="http://schemas.microsoft.com/office/2006/metadata/properties" xmlns:ns1="http://schemas.microsoft.com/sharepoint/v3" xmlns:ns2="f0bd5674-aef0-41cf-ab2a-37d6d8c45a32" xmlns:ns3="0dc48f2b-d7ae-4813-9dcd-8c6720f52952" targetNamespace="http://schemas.microsoft.com/office/2006/metadata/properties" ma:root="true" ma:fieldsID="1ad3cba460a89afbe3f18729d983e0e6" ns1:_="" ns2:_="" ns3:_="">
    <xsd:import namespace="http://schemas.microsoft.com/sharepoint/v3"/>
    <xsd:import namespace="f0bd5674-aef0-41cf-ab2a-37d6d8c45a32"/>
    <xsd:import namespace="0dc48f2b-d7ae-4813-9dcd-8c6720f52952"/>
    <xsd:element name="properties">
      <xsd:complexType>
        <xsd:sequence>
          <xsd:element name="documentManagement">
            <xsd:complexType>
              <xsd:all>
                <xsd:element ref="ns2:Tipo_x0020_de_x0020_Documento" minOccurs="0"/>
                <xsd:element ref="ns2:Descripci_x00f3_n" minOccurs="0"/>
                <xsd:element ref="ns2:Fecha_x0020_de_x0020_Creaci_x00f3_n" minOccurs="0"/>
                <xsd:element ref="ns2:Palabras_x0020_Clave" minOccurs="0"/>
                <xsd:element ref="ns3:_dlc_DocId" minOccurs="0"/>
                <xsd:element ref="ns3:_dlc_DocIdUrl" minOccurs="0"/>
                <xsd:element ref="ns3:_dlc_DocIdPersistId" minOccurs="0"/>
                <xsd:element ref="ns1:PublishingStartDate" minOccurs="0"/>
                <xsd:element ref="ns1:PublishingExpirationDate" minOccurs="0"/>
                <xsd:element ref="ns3:PP_Años" minOccurs="0"/>
                <xsd:element ref="ns3:pp_trimestres" minOccurs="0"/>
                <xsd:element ref="ns3:pp_mediciones" minOccurs="0"/>
                <xsd:element ref="ns1:_dlc_Exempt" minOccurs="0"/>
                <xsd:element ref="ns3:_dlc_BarcodeValue" minOccurs="0"/>
                <xsd:element ref="ns3:_dlc_BarcodeImage" minOccurs="0"/>
                <xsd:element ref="ns3:_dlc_BarcodePrevie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5" nillable="true" ma:displayName="Fecha de inicio programada" ma:internalName="PublishingStartDate">
      <xsd:simpleType>
        <xsd:restriction base="dms:Unknown"/>
      </xsd:simpleType>
    </xsd:element>
    <xsd:element name="PublishingExpirationDate" ma:index="16" nillable="true" ma:displayName="Fecha de finalización programada" ma:internalName="PublishingExpirationDate">
      <xsd:simpleType>
        <xsd:restriction base="dms:Unknown"/>
      </xsd:simpleType>
    </xsd:element>
    <xsd:element name="_dlc_Exempt" ma:index="20" nillable="true" ma:displayName="Excluir de la directiva" ma:hidden="true" ma:internalName="_dlc_Exempt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bd5674-aef0-41cf-ab2a-37d6d8c45a32" elementFormDefault="qualified">
    <xsd:import namespace="http://schemas.microsoft.com/office/2006/documentManagement/types"/>
    <xsd:import namespace="http://schemas.microsoft.com/office/infopath/2007/PartnerControls"/>
    <xsd:element name="Tipo_x0020_de_x0020_Documento" ma:index="8" nillable="true" ma:displayName="Tipo de Documento" ma:internalName="Tipo_x0020_de_x0020_Documento">
      <xsd:simpleType>
        <xsd:restriction base="dms:Text">
          <xsd:maxLength value="255"/>
        </xsd:restriction>
      </xsd:simpleType>
    </xsd:element>
    <xsd:element name="Descripci_x00f3_n" ma:index="9" nillable="true" ma:displayName="Descripción" ma:internalName="Descripci_x00f3_n">
      <xsd:simpleType>
        <xsd:restriction base="dms:Note">
          <xsd:maxLength value="255"/>
        </xsd:restriction>
      </xsd:simpleType>
    </xsd:element>
    <xsd:element name="Fecha_x0020_de_x0020_Creaci_x00f3_n" ma:index="10" nillable="true" ma:displayName="Fecha de Creación" ma:format="DateOnly" ma:internalName="Fecha_x0020_de_x0020_Creaci_x00f3_n">
      <xsd:simpleType>
        <xsd:restriction base="dms:DateTime"/>
      </xsd:simpleType>
    </xsd:element>
    <xsd:element name="Palabras_x0020_Clave" ma:index="11" nillable="true" ma:displayName="Palabras Clave" ma:internalName="Palabras_x0020_Clav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c48f2b-d7ae-4813-9dcd-8c6720f52952" elementFormDefault="qualified">
    <xsd:import namespace="http://schemas.microsoft.com/office/2006/documentManagement/types"/>
    <xsd:import namespace="http://schemas.microsoft.com/office/infopath/2007/PartnerControls"/>
    <xsd:element name="_dlc_DocId" ma:index="12" nillable="true" ma:displayName="Valor de Id. de documento" ma:description="El valor del identificador de documento asignado a este elemento." ma:internalName="_dlc_DocId" ma:readOnly="true">
      <xsd:simpleType>
        <xsd:restriction base="dms:Text"/>
      </xsd:simpleType>
    </xsd:element>
    <xsd:element name="_dlc_DocIdUrl" ma:index="13" nillable="true" ma:displayName="Id. de documento" ma:description="Vínculo permanente a este documento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4" nillable="true" ma:displayName="Identificador persistente" ma:description="Mantener el identificador al agregar." ma:hidden="true" ma:internalName="_dlc_DocIdPersistId" ma:readOnly="true">
      <xsd:simpleType>
        <xsd:restriction base="dms:Boolean"/>
      </xsd:simpleType>
    </xsd:element>
    <xsd:element name="PP_Años" ma:index="17" nillable="true" ma:displayName="Año" ma:list="{60907470-e363-47ab-8656-4fe129a4fca3}" ma:internalName="PP_A_x00f1_os" ma:showField="Title" ma:web="0dc48f2b-d7ae-4813-9dcd-8c6720f52952">
      <xsd:simpleType>
        <xsd:restriction base="dms:Lookup"/>
      </xsd:simpleType>
    </xsd:element>
    <xsd:element name="pp_trimestres" ma:index="18" nillable="true" ma:displayName="Trimestre" ma:list="{0509a3b6-5311-40d8-9ce0-e955cb0a81be}" ma:internalName="pp_trimestres" ma:showField="Title" ma:web="0dc48f2b-d7ae-4813-9dcd-8c6720f52952">
      <xsd:simpleType>
        <xsd:restriction base="dms:Lookup"/>
      </xsd:simpleType>
    </xsd:element>
    <xsd:element name="pp_mediciones" ma:index="19" nillable="true" ma:displayName="Medición" ma:list="{0a9aaae9-59de-471e-8174-9284c242a65d}" ma:internalName="pp_mediciones" ma:showField="Title" ma:web="0dc48f2b-d7ae-4813-9dcd-8c6720f52952">
      <xsd:simpleType>
        <xsd:restriction base="dms:Lookup"/>
      </xsd:simpleType>
    </xsd:element>
    <xsd:element name="_dlc_BarcodeValue" ma:index="21" nillable="true" ma:displayName="Valor de código de barras" ma:description="El valor del código de barras asignado a este elemento." ma:internalName="_dlc_BarcodeValue" ma:readOnly="true">
      <xsd:simpleType>
        <xsd:restriction base="dms:Text"/>
      </xsd:simpleType>
    </xsd:element>
    <xsd:element name="_dlc_BarcodeImage" ma:index="22" nillable="true" ma:displayName="Imagen del código de barras" ma:description="" ma:hidden="true" ma:internalName="_dlc_BarcodeImage" ma:readOnly="false">
      <xsd:simpleType>
        <xsd:restriction base="dms:Note"/>
      </xsd:simpleType>
    </xsd:element>
    <xsd:element name="_dlc_BarcodePreview" ma:index="23" nillable="true" ma:displayName="Código de barras" ma:description="Código de barras asignado a este elemento." ma:format="Image" ma:hidden="true" ma:internalName="_dlc_BarcodePreview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p:Policy xmlns:p="office.server.policy" id="" local="true">
  <p:Name>Documento</p:Name>
  <p:Description/>
  <p:Statement/>
  <p:PolicyItems>
    <p:PolicyItem featureId="Microsoft.Office.RecordsManagement.PolicyFeatures.Barcode" staticId="0x0101|-708099503" UniqueId="5f0dc4ee-b0d0-414b-a1f1-a519a0bde050">
      <p:Name>Códigos de barras</p:Name>
      <p:Description>Genera identificadores únicos que se pueden insertar en documentos de Microsoft Office. También se pueden utilizar códigos de barras para buscar documentos.</p:Description>
      <p:CustomData>
        <barcode/>
      </p:CustomData>
    </p:PolicyItem>
  </p:PolicyItems>
</p:Policy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BarcodeValue xmlns="0dc48f2b-d7ae-4813-9dcd-8c6720f52952">8954355684</_dlc_BarcodeValue>
    <_dlc_BarcodePreview xmlns="0dc48f2b-d7ae-4813-9dcd-8c6720f52952">
      <Url>http://intranet.ucn.edu.co/comunicaciones/_layouts/barcodeimagefromitem.aspx?ID=9953&amp;list=f0bd5674-aef0-41cf-ab2a-37d6d8c45a32</Url>
      <Description>Código de barras: 8954355684</Description>
    </_dlc_BarcodePreview>
    <_dlc_DocId xmlns="0dc48f2b-d7ae-4813-9dcd-8c6720f52952">U2C2NX0HG1XT-315-9953</_dlc_DocId>
    <_dlc_DocIdUrl xmlns="0dc48f2b-d7ae-4813-9dcd-8c6720f52952">
      <Url>http://intranet.ucn.edu.co/comunicaciones/_layouts/DocIdRedir.aspx?ID=U2C2NX0HG1XT-315-9953</Url>
      <Description>U2C2NX0HG1XT-315-9953</Description>
    </_dlc_DocIdUrl>
    <_dlc_BarcodeImage xmlns="0dc48f2b-d7ae-4813-9dcd-8c6720f52952">iVBORw0KGgoAAAANSUhEUgAAAYIAAABtCAYAAACsn2ZqAAAAAXNSR0IArs4c6QAAAARnQU1BAACxjwv8YQUAAAAJcEhZcwAADsMAAA7DAcdvqGQAABuMSURBVHhe7ZtRch3HtQS9PC1Iy9FetBXthM8UmGaieE7rTE/r4wU6IyrsZBUbDXzMXEH2f75dLpfL5UtzXwSXy+Xyxbkvgsvlcvni3BfB5XK5fHHui+ByuVy+OPdFcLlcLl+c4y+C//znP3+nIjvcgUkH3nRdRbd1YOpORXbedx1403UV3ufurRs6Bzp3YLcz2U3dgXTjfe6m7kC68T53u+5UrHZTdyDddFsHnrqhc6BzB9JNt3Vg0p3m+Imri2aHOzDpwJuuq+i2DkzdqcjO+64Db7quwvvcvXVD50DnDux2JrupO5BuvM/d1B1IN97nbteditVu6g6km27rwFM3dA507kC66bYOTLrTHD9xddHscAcmHXjTdRXd1oGpOxXZed914E3XVXifu7du6Bzo3IHdzmQ3dQfSjfe5m7oD6cb73O26U7HaTd2BdNNtHXjqhs6Bzh1IN93WgUl3muMnri6aHe7ApANvuq6i2zowdaciO++7Drzpugrvc/fWDZ0DnTuw25nspu5AuvE+d1N3IN14n7tddypWu6k7kG66rQNP3dA50LkD6abbOjDpTnP8xNVFs8MdmHTgTddVdFsHpu5UZOd914E3XVfhfe7euqFzoHMHdjuT3dQdSDfe527qDqQb73O3607Fajd1B9JNt3XgqRs6Bzp3IN10Wwcm3WmOn7i6aHa4A5MOvOm6im7rwNSdiuy87zrwpusqvM/dWzd0DnTuwG5nspu6A+nG+9xN3YF0433udt2pWO2m7kC66bYOPHVD50DnDqSbbuvApDvN8RNXF80Od2DSgTddV9FtHZi6U5Gd910H3nRdhfe5e+uGzoHOHdjtTHZTdyDdeJ+7qTuQbrzP3a47Favd1B1IN93Wgadu6Bzo3IF0020dmHSnOX7i6qLZ4Q5MOvCm6yq6rQNTdyqy877rwJuuq/A+d2/d0DnQuQO7nclu6g6kG+9zN3UH0o33udt1p2K1m7oD6abbOvDUDZ0DnTuQbrqtA5PuNMdPXF00O9yBSQfedF1Ft3Vg6k5Fdt53HXjTdRXe5+6tGzoHOndgtzPZTd2BdON97qbuQLrxPne77lSsdlN3IN10WweeuqFzoHMH0k23dWDSneb4iauLZoc7MOnAm66r6LYOTN2pyM77rgNvuq7C+9y9dUPnQOcO7HYmu6k7kG68z93UHUg33udu152K1W7qDqSbbuvAUzd0DnTuQLrptg5MutMcP3F10exwByYdeNN1Fd3Wgak7Fdl533XgTddVeJ+7t27oHOjcgd3OZDd1B9KN97mbugPpxvvc7bpTsdpN3YF0020deOqGzoHOHUg33daBSXea4yeuLpod7sCkA2+6rqLbOjB1pyI777sOvOm6Cu9z99YNnQOdO7Dbmeym7kC68T53U3cg3Xifu113Kla7qTuQbrqtA0/d0DnQuQPppts6MOlOc/zE1UWzwx2YdOBN11V0Wwem7lRk533XgTddV+F97t66oXOgcwd2O5Pd1B1IN97nbuoOpBvvc7frTsVqN3UH0k23deCpGzoHOncg3XRbBybdaY6fuLpodrgDkw686bqKbuvA1J2K7LzvOvCm6yq8z91bN3QOdO7Abmeym7oD6cb73E3dgXTjfe523alY7abuQLrptg48dUPnQOcOpJtu68CkO83xE1cXzQ53YNKBN11X0W0dmLpTkZ33XQfedF2F97l764bOgc4d2O1MdlN3IN14n7upO5BuvM/drjsVq93UHUg33daBp27oHOjcgXTTbR2YdKc5fuLqotnhDkw68KbrKrqtA1N3KrLzvuvAm66r8D53b93QOdC5A7udyW7qDqQb73M3dQfSjfe523WnYrWbugPppts68NQNnQOdO5Buuq0Dk+40x09cXTQ73IFJB950XUW3dWDqTkV23ncdeNN1Fd7n7q0bOgc6d2C3M9lN3YF0433upu5AuvE+d7vuVKx2U3cg3XRbB566oXOgcwfSTbd1YNKd5viJq4tmhzsw6cCbrqvotg5M3anIzvuuA2+6rsL73L11Q+dA5w7sdia7qTuQbrzP3dQdSDfe527XnYrVbuoOpJtu68BTN3QOdO5Auum2Dky60xw/cXXR7HAHJh1403UV3daBqTsV2XnfdeBN11V4n7u3bugc6NyB3c5kN3UH0o33uZu6A+nG+9ztulOx2k3dgXTTbR146obOgc4dSDfd1oFJd5rjJ64umh3uwKQDb7quots6MHWnIjvvuw686boK73P31g2dA507sNuZ7KbuQLrxPndTdyDdeJ+7XXcqVrupO5Buuq0DT93QOdC5A+mm2zow6U5z/MTVRbPDHZh04E3XVXRbB6buVGTnfdeBN11X4X3u3rqhc6BzB3Y7k93UHUg33udu6g6kG+9zt+tOxWo3dQfSTbd14KkbOgc6dyDddFsHJt1pjp+4umh2uAOTDrzpuopu68DUnYrsvO868KbrKrzP3Vs3dA507sBuZ7KbugPpxvvcTd2BdON97nbdqVjtpu5Auum2Djx1Q+dA5w6km27rwKQ7zfETVxfNDndg0oE3XVfRbR2YulORnfddB950XYX3uXvrhs6Bzh3Y7Ux2U3cg3Xifu6k7kG68z92uOxWr3dQdSDfd1oGnbugc6NyBdNNtHZh0pzl+4uqi2eEOTDrwpusquq0DU3cqsvO+68CbrqvwPndv3dA50LkDu53JbuoOpBvvczd1B9KN97nbdaditZu6A+mm2zrw1A2dA507kG66rQOT7jTHT1xdNDvcgUkH3nRdRbd1YOpORXbedx1403UV3ufurRs6Bzp3YLcz2U3dgXTjfe6m7kC68T53u+5UrHZTdyDddFsHnrqhc6BzB9JNt3Vg0p3m+Imri2aHOzDpwJuuq+i2DkzdqcjO+64Db7quwvvcvXVD50DnDux2JrupO5BuvM/d1B1IN97nbteditVu6g6km27rwFM3dA507kC66bYOTLrTHD9xddHscAcmHXjTdRXd1oGpOxXZed914E3XVXifu7du6Bzo3IHdzmQ3dQfSjfe5m7oD6cb73O26U7HaTd2BdNNtHXjqhs6Bzh1IN93WgUl3muMnri6aHe7ApANvuq6i2zowdaciO++7Drzpugrvc/fWDZ0DnTuw25nspu5AuvE+d1N3IN14n7tddypWu6k7kG66rQNP3dA50LkD6abbOjDpTnP8xNVFs8MdmHTgTddVdFsHpu5UZOd914E3XVfhfe7euqFzoHMHdjuT3dQdSDfe527qDqQb73O3607Fajd1B9JNt3XgqRs6Bzp3IN10Wwcm3WmOn7i6aHa4A5MOvOm6im7rwNSdiuy87zrwpusqvM/dWzd0DnTuwG5nspu6A+nG+9xN3YF0433udt2pWO2m7kC66bYOPHVD50DnDqSbbuvApDvN8RNXF80Od2DSgTddV9FtHZi6U5Gd910H3nRdhfe5e+uGzoHOHdjtTHZTdyDdeJ+7qTuQbrzP3a47Favd1B1IN93Wgadu6Bzo3IF0020dmHSnOX7i6qLZ4Q5MOvCm6yq6rQNTdyqy877rwJuuq/A+d2/d0DnQuQO7nclu6g6kG+9zN3UH0o33udt1p2K1m7oD6abbOvDUDZ0DnTuQbrqtA5PuNMdPXF00O9yBSQfedF1Ft3Vg6k5Fdt53HXjTdRXe5+6tGzoHOndgtzPZTd2BdON97qbuQLrxPne77lSsdlN3IN10WweeuqFzoHMH0k23dWDSneb4iauLZoc7MOnAm66r6LYOTN2pyM77rgNvuq7C+9y9dUPnQOcO7HYmu6k7kG68z93UHUg33udu152K1W7qDqSbbuvAUzd0DnTuQLrptg5MutMcP3F10exwByYdeNN1Fd3Wgak7Fdl533XgTddVeJ+7t27oHOjcgd3OZDd1B9KN97mbugPpxvvc7bpTsdpN3YF0020deOqGzoHOHUg33daBSXea4yeuLpod7sCkA2+6rqLbOjB1pyI777sOvOm6Cu9z99YNnQOdO7Dbmeym7kC68T53U3cg3Xifu113Kla7qTuQbrqtA0/d0DnQuQPppts6MOlOc/zE1UWzwx2YdOBN11V0Wwem7lRk533XgTddV+F97t66oXOgcwd2O5Pd1B1IN97nbuoOpBvvc7frTsVqN3UH0k23deCpGzoHOncg3XRbBybdaY6fuLpodrgDkw686bqKbuvA1J2K7LzvOvCm6yq8z91bN3QOdO7Abmeym7oD6cb73E3dgXTjfe523alY7abuQLrptg48dUPnQOcOpJtu68CkO83xE1cXzQ53YNKBN11X0W0dmLpTkZ33XQfedF2F97l764bOgc4d2O1MdlN3IN14n7upO5BuvM/drjsVq93UHUg33daBp27oHOjcgXTTbR2YdKc5fuLqotnhDkw68KbrKrqtA1N3KrLzvuvAm66r8D53b93QOdC5A7udyW7qDqQb73M3dQfSjfe523WnYrWbugPppts68NQNnQOdO5Buuq0Dk+40x09cXTQ73IFJB950XUW3dWDqTkV23ncdeNN1Fd7n7q0bOgc6d2C3M9lN3YF0433upu5AuvE+d7vuVKx2U3cg3XRbB566oXOgcwfSTbd1YNKd5viJq4tmhzsw6cCbrqvotg5M3anIzvuuA2+6rsL73L11Q+dA5w7sdia7qTuQbrzP3dQdSDfe527XnYrVbuoOpJtu68BTN3QOdO5Auum2Dky60xw/cXXR7HAHJh1403UV3daBqTsV2XnfdeBN11V4n7u3bugc6NyB3c5kN3UH0o33uZu6A+nG+9ztulOx2k3dgXTTbR146obOgc4dSDfd1oFJd5rjJ64umh3uwKQDb7quots6MHWnIjvvuw686boK73P31g2dA507sNuZ7KbuQLrxPndTdyDdeJ+7XXcqVrupO5Buuq0DT93QOdC5A+mm2zow6U5z/MTVRbPDHZh04E3XVXRbB6buVGTnfdeBN11X4X3u3rqhc6BzB3Y7k93UHUg33udu6g6kG+9zt+tOxWo3dQfSTbd14KkbOgc6dyDddFsHJt1pjp+4umh2uAOTDrzpuopu68DUnYrsvO868KbrKrzP3Vs3dA507sBuZ7KbugPpxvvcTd2BdON97nbdqVjtpu5Auum2Djx1Q+dA5w6km27rwKQ7zfETVxfNDndg0oE3XVfRbR2YulORnfddB950XYX3uXvrhs6Bzh3Y7Ux2U3cg3Xifu6k7kG68z92uOxWr3dQdSDfd1oGnbugc6NyBdNNtHZh0pzl+4uqi2eEOTDrwpusquq0DU3cqsvO+68CbrqvwPndv3dA50LkDu53JbuoOpBvvczd1B9KN97nbdaditZu6A+mm2zrw1A2dA507kG66rQOT7jTHT1xdNDvcgUkH3nRdRbd1YOpORXbedx1403UV3ufurRs6Bzp3YLcz2U3dgXTjfe6m7kC68T53u+5UrHZTdyDddFsHnrqhc6BzB9JNt3Vg0p3m+Imri2aHOzDpwJuuq+i2DkzdqcjO+64Db7quwvvcvXVD50DnDux2JrupO5BuvM/d1B1IN97nbteditVu6g6km27rwFM3dA507kC66bYOTLrTHD9xddHscAcmHXjTdRXd1oGpOxXZed914E3XVXifu7du6Bzo3IHdzmQ3dQfSjfe5m7oD6cb73O26U7HaTd2BdNNtHXjqhs6Bzh1IN93WgUl3muMnri6aHe7ApANvuq6i2zowdaciO++7Drzpugrvc/fWDZ0DnTuw25nspu5AuvE+d1N3IN14n7tddypWu6k7kG66rQNP3dA50LkD6abbOjDpTnP8xNVFs8MdmHTgTddVdFsHpu5UZOd914E3XVfhfe7euqFzoHMHdjuT3dQdSDfe527qDqQb73O3607Fajd1B9JNt3XgqRs6Bzp3IN10Wwcm3WmOn7i6aHa4A5MOvOm6im7rwNSdiuy87zrwpusqvM/dWzd0DnTuwG5nspu6A+nG+9xN3YF0433udt2pWO2m7kC66bYOPHVD50DnDqSbbuvApDvN8RNXF80Od2DSgTddV9FtHZi6U5Gd910H3nRdhfe5e+uGzoHOHdjtTHZTdyDdeJ+7qTuQbrzP3a47Favd1B1IN93Wgadu6Bzo3IF0020dmHSnOX7i6qLZ4Q5MOvCm6yq6rQNTdyqy877rwJuuq/A+d2/d0DnQuQO7nclu6g6kG+9zN3UH0o33udt1p2K1m7oD6abbOvDUDZ0DnTuQbrqtA5PuNMdPXF00O9yBSQfedF1Ft3Vg6k5Fdt53HXjTdRXe5+6tGzoHOndgtzPZTd2BdON97qbuQLrxPne77lSsdlN3IN10WweeuqFzoHMH0k23dWDSneb4iauLZoc7MOnAm66r6LYOTN2pyM77rgNvuq7C+9y9dUPnQOcO7HYmu6k7kG68z93UHUg33udu152K1W7qDqSbbuvAUzd0DnTuQLrptg5MutMcP3F10exwByYdeNN1Fd3Wgak7Fdl533XgTddVeJ+7t27oHOjcgd3OZDd1B9KN97mbugPpxvvc7bpTsdpN3YF0020deOqGzoHOHUg33daBSXea4yeuLpod7sCkA2+6rqLbOjB1pyI777sOvOm6Cu9z99YNnQOdO7Dbmeym7kC68T53U3cg3Xifu113Kla7qTuQbrqtA0/d0DnQuQPppts6MOlOc/zE1UWzwx2YdOBN11V0Wwem7lRk533XgTddV+F97t66oXOgcwd2O5Pd1B1IN97nbuoOpBvvc7frTsVqN3UH0k23deCpGzoHOncg3XRbBybdaY6fuLpodrgDkw686bqKbuvA1J2K7LzvOvCm6yq8z91bN3QOdO7Abmeym7oD6cb73E3dgXTjfe523alY7abuQLrptg48dUPnQOcOpJtu68CkO83xE1cXzQ53YNKBN11X0W0dmLpTkZ33XQfedF2F97l764bOgc4d2O1MdlN3IN14n7upO5BuvM/drjsVq93UHUg33daBp27oHOjcgXTTbR2YdKc5fuLqotnhDkw68KbrKrqtA1N3KrLzvuvAm66r8D53b93QOdC5A7udyW7qDqQb73M3dQfSjfe523WnYrWbugPppts68NQNnQOdO5Buuq0Dk+40x09cXTQ73IFJB950XUW3dWDqTkV23ncdeNN1Fd7n7q0bOgc6d2C3M9lN3YF0433upu5AuvE+d7vuVKx2U3cg3XRbB566oXOgcwfSTbd1YNKd5viJq4tmhzsw6cCbrqvotg5M3anIzvuuA2+6rsL73L11Q+dA5w7sdia7qTuQbrzP3dQdSDfe527XnYrVbuoOpJtu68BTN3QOdO5Auum2Dky60xw/cXXR7HAHJh1403UV3daBqTsV2XnfdeBN11V4n7u3bugc6NyB3c5kN3UH0o33uZu6A+nG+9ztulOx2k3dgXTTbR146obOgc4dSDfd1oFJd5rjJ64umh3uwKQDb7quots6MHWnIjvvuw686boK73P31g2dA507sNuZ7KbuQLrxPndTdyDdeJ+7XXcqVrupO5Buuq0DT93QOdC5A+mm2zow6U5z/MTVRbPDHZh04E3XVXRbB6buVGTnfdeBN11X4X3u3rqhc6BzB3Y7k93UHUg33udu6g6kG+9zt+tOxWo3dQfSTbd14KkbOgc6dyDddFsHJt1pjp+4umh2uAOTDrzpuopu68DUnYrsvO868KbrKrzP3Vs3dA507sBuZ7KbugPpxvvcTd2BdON97nbdqVjtpu5Auum2Djx1Q+dA5w6km27rwKQ7zfETVxfNDndg0oE3XVfRbR2YulORnfddB950XYX3uXvrhs6Bzh3Y7Ux2U3cg3Xifu6k7kG68z92uOxWr3dQdSDfd1oGnbugc6NyBdNNtHZh0pzl+4uqi2eEOTDrwpusquq0DU3cqsvO+68CbrqvwPndv3dA50LkDu53JbuoOpBvvczd1B9KN97nbdaditZu6A+mm2zrw1A2dA507kG66rQOT7jTHT1xdNDvcgUkH3nRdRbd1YOpORXbedx1403UV3ufurRs6Bzp3YLcz2U3dgXTjfe6m7kC68T53u+5UrHZTdyDddFsHnrqhc6BzB9JNt3Vg0p3m+Imri2aHOzDpwJuuq+i2DkzdqcjO+64Db7quwvvcvXVD50DnDux2JrupO5BuvM/d1B1IN97nbteditVu6g6km27rwFM3dA507kC66bYOTLrTHD9xddHscAcmHXjTdRXd1oGpOxXZed914E3XVXifu7du6Bzo3IHdzmQ3dQfSjfe5m7oD6cb73O26U7HaTd2BdNNtHXjqhs6Bzh1IN93WgUl3mvMnXi6Xy+X/FfdFcLlcLl+c+yK4XC6XL859EVwul8sX574ILpfL5YtzXwSXy+Xyxbkvgsvlcvni3BfB5XK5fHHui+Dyr/Dn75//DzG//fHXj+Ynf/3xmza/fcvJ51757Y9vv572nb++/fHb983v3/788Sffybt8z+8e/JfJ13pyn9zm15v8fH5Sf1+Xyynui+BynI+HnB5af/3x7bd42OXm48H5+WXw8Wfzh9/Ph6v/zp/ffo8zeEj74Tz5WtP7/H2P9mU1+/mY+vu6XM5xXwSXw3x/8P76UPv0cPzx4Pv8KfnHp1794ZMXAds/Rn/n445Pv9aZzeDnI559X5fLHvdFcDlL8+n204Puz9//+1DrfhX082E3efD+jc6b/Z1fH8aTv/fPm4+XWffJ/m8mPx94/H1dLnvcF8HlOPwq438Pu/gngI+HWvci+PnnH/5xFvn8TxHf+fxQnzwwP+73eTP5Wv+44fv84+M//7eLg/7p5/PB8+/rctnlvggu/wr50Pz0kPv7k273oP31BQGc+fPvPfl1Ev/C9ddP4xW/fq1f+WXz4/v69Mn+x0M+Xwb8XfK5fvdrssvlKfdFcDnOr78Gyofdjwfdp1+F8KBePew+/73q1ymTB+bHpn/hfFDdMYnN8AX3Tz+f3e/rctnlvgguZykfhtVDnj8jv337/fd/fth9/FrlY/Px3/vkA/knP752P/gbf62OT5vmRfDx5z9eBIOfz/73dbnscV8El6N0n7Ynn8L/fgBOHs6LT+mzT87xSb7hn77Wdz5tyt/1/xe9CHZ/PrPv63LZ474ILmdpPhV/fMpdPMi6h+gnfv2ffSazB+Y/n7O3qf9J49P3vvnzuS+Cy7/JfRFcDvP51xx/8+Mh3/9L2s//C5kPvv/Z5wffx8Ny/U8Vvzwwvz9441P9r+dMvtbwPvmg/+V73/n5FN/X5XKQ+yK4/AvwsPuZ/AT88WDr++qMyYPw1wfmj0/ty3MmX+vBfX68DMjke/t185n7Irj8m9wXweVyuXxx7ovgcrlcvjj3RXC5XC5fnPsiuFwuly/OfRFcLpfLF+e+CC6Xy+WLc18El8vl8sW5L4LL5XL50nz79n+23Q7eAxupLQAAAABJRU5ErkJggg==</_dlc_BarcodeImage>
    <Tipo_x0020_de_x0020_Documento xmlns="f0bd5674-aef0-41cf-ab2a-37d6d8c45a32" xsi:nil="true"/>
    <PP_Años xmlns="0dc48f2b-d7ae-4813-9dcd-8c6720f52952" xsi:nil="true"/>
    <Palabras_x0020_Clave xmlns="f0bd5674-aef0-41cf-ab2a-37d6d8c45a32" xsi:nil="true"/>
    <pp_mediciones xmlns="0dc48f2b-d7ae-4813-9dcd-8c6720f52952" xsi:nil="true"/>
    <Descripci_x00f3_n xmlns="f0bd5674-aef0-41cf-ab2a-37d6d8c45a32" xsi:nil="true"/>
    <PublishingExpirationDate xmlns="http://schemas.microsoft.com/sharepoint/v3" xsi:nil="true"/>
    <PublishingStartDate xmlns="http://schemas.microsoft.com/sharepoint/v3" xsi:nil="true"/>
    <pp_trimestres xmlns="0dc48f2b-d7ae-4813-9dcd-8c6720f52952" xsi:nil="true"/>
    <Fecha_x0020_de_x0020_Creaci_x00f3_n xmlns="f0bd5674-aef0-41cf-ab2a-37d6d8c45a32" xsi:nil="true"/>
  </documentManagement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550572-7555-4C8E-A48A-32C7D09CD78A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1A63FFDC-A70D-45FB-B366-61AAC6565F33}">
  <ds:schemaRefs>
    <ds:schemaRef ds:uri="0dc48f2b-d7ae-4813-9dcd-8c6720f52952"/>
    <ds:schemaRef ds:uri="f0bd5674-aef0-41cf-ab2a-37d6d8c45a3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C4F5C4B-ABC0-44FB-89D8-28B6691B72D6}">
  <ds:schemaRefs>
    <ds:schemaRef ds:uri="office.server.policy"/>
  </ds:schemaRefs>
</ds:datastoreItem>
</file>

<file path=customXml/itemProps4.xml><?xml version="1.0" encoding="utf-8"?>
<ds:datastoreItem xmlns:ds="http://schemas.openxmlformats.org/officeDocument/2006/customXml" ds:itemID="{A7766866-6F5A-42B9-AB5A-508046B31A10}">
  <ds:schemaRefs>
    <ds:schemaRef ds:uri="0dc48f2b-d7ae-4813-9dcd-8c6720f52952"/>
    <ds:schemaRef ds:uri="f0bd5674-aef0-41cf-ab2a-37d6d8c45a3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5.xml><?xml version="1.0" encoding="utf-8"?>
<ds:datastoreItem xmlns:ds="http://schemas.openxmlformats.org/officeDocument/2006/customXml" ds:itemID="{E26BC0BA-2280-48FB-A851-1BA7EB3334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9966</TotalTime>
  <Words>1042</Words>
  <Application>Microsoft Office PowerPoint</Application>
  <PresentationFormat>Presentación en pantalla (4:3)</PresentationFormat>
  <Paragraphs>102</Paragraphs>
  <Slides>14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SECRETARIA GENERAL ADRIANA MARIA OSSA ZULUAGA2</cp:lastModifiedBy>
  <cp:revision>72</cp:revision>
  <dcterms:created xsi:type="dcterms:W3CDTF">2018-02-15T16:02:27Z</dcterms:created>
  <dcterms:modified xsi:type="dcterms:W3CDTF">2026-03-10T15:16:41Z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1E46DADA-AA6E-4462-9DDB-9EB958F2862F</vt:lpwstr>
  </property>
  <property fmtid="{D5CDD505-2E9C-101B-9397-08002B2CF9AE}" pid="3" name="ArticulatePath">
    <vt:lpwstr>UCN</vt:lpwstr>
  </property>
  <property fmtid="{D5CDD505-2E9C-101B-9397-08002B2CF9AE}" pid="4" name="_dlc_DocIdItemGuid">
    <vt:lpwstr>d539d2db-2032-4267-bde2-05d5de361465</vt:lpwstr>
  </property>
  <property fmtid="{D5CDD505-2E9C-101B-9397-08002B2CF9AE}" pid="5" name="ContentTypeId">
    <vt:lpwstr>0x0101008DF7DEB0D73C4B4EAA3F428FA54A659E</vt:lpwstr>
  </property>
</Properties>
</file>